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70" r:id="rId3"/>
    <p:sldId id="271" r:id="rId4"/>
    <p:sldId id="272" r:id="rId5"/>
    <p:sldId id="266" r:id="rId6"/>
    <p:sldId id="267" r:id="rId7"/>
    <p:sldId id="257" r:id="rId8"/>
    <p:sldId id="258" r:id="rId9"/>
    <p:sldId id="259" r:id="rId10"/>
    <p:sldId id="260" r:id="rId11"/>
    <p:sldId id="261" r:id="rId12"/>
    <p:sldId id="262" r:id="rId13"/>
    <p:sldId id="263" r:id="rId14"/>
    <p:sldId id="269" r:id="rId15"/>
    <p:sldId id="268"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snapToGrid="0" snapToObjects="1">
      <p:cViewPr varScale="1">
        <p:scale>
          <a:sx n="71" d="100"/>
          <a:sy n="71" d="100"/>
        </p:scale>
        <p:origin x="235" y="5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340314-CAD7-4AD8-AFEF-A013E4635E20}" type="datetimeFigureOut">
              <a:rPr lang="en-IN" smtClean="0"/>
              <a:t>31-10-2022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3A0517-3F9D-4BCA-B084-279CF515F46A}" type="slidenum">
              <a:rPr lang="en-IN" smtClean="0"/>
              <a:t>‹#›</a:t>
            </a:fld>
            <a:endParaRPr lang="en-IN"/>
          </a:p>
        </p:txBody>
      </p:sp>
    </p:spTree>
    <p:extLst>
      <p:ext uri="{BB962C8B-B14F-4D97-AF65-F5344CB8AC3E}">
        <p14:creationId xmlns:p14="http://schemas.microsoft.com/office/powerpoint/2010/main" val="2528373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Booking days</a:t>
            </a:r>
            <a:endParaRPr dirty="0"/>
          </a:p>
          <a:p>
            <a:r>
              <a:rPr b="0" dirty="0"/>
              <a:t>No alt text provided</a:t>
            </a:r>
            <a:endParaRPr dirty="0"/>
          </a:p>
          <a:p>
            <a:endParaRPr dirty="0"/>
          </a:p>
          <a:p>
            <a:r>
              <a:rPr b="1" dirty="0"/>
              <a:t>Hotel type</a:t>
            </a:r>
            <a:endParaRPr dirty="0"/>
          </a:p>
          <a:p>
            <a:r>
              <a:rPr b="0" dirty="0"/>
              <a:t>No alt text provided</a:t>
            </a:r>
            <a:endParaRPr dirty="0"/>
          </a:p>
          <a:p>
            <a:endParaRPr dirty="0"/>
          </a:p>
          <a:p>
            <a:r>
              <a:rPr b="1" dirty="0"/>
              <a:t>Total booking</a:t>
            </a:r>
            <a:endParaRPr dirty="0"/>
          </a:p>
          <a:p>
            <a:r>
              <a:rPr b="0" dirty="0"/>
              <a:t>No alt text provided</a:t>
            </a:r>
            <a:endParaRPr dirty="0"/>
          </a:p>
          <a:p>
            <a:endParaRPr dirty="0"/>
          </a:p>
          <a:p>
            <a:r>
              <a:rPr b="1" dirty="0"/>
              <a:t>Total revenue</a:t>
            </a:r>
            <a:endParaRPr dirty="0"/>
          </a:p>
          <a:p>
            <a:r>
              <a:rPr b="0" dirty="0"/>
              <a:t>No alt text provided</a:t>
            </a:r>
            <a:endParaRPr dirty="0"/>
          </a:p>
          <a:p>
            <a:endParaRPr dirty="0"/>
          </a:p>
          <a:p>
            <a:r>
              <a:rPr b="1" dirty="0"/>
              <a:t>Average Daily Rate</a:t>
            </a:r>
            <a:endParaRPr dirty="0"/>
          </a:p>
          <a:p>
            <a:r>
              <a:rPr b="0" dirty="0"/>
              <a:t>No alt text provided</a:t>
            </a:r>
            <a:endParaRPr dirty="0"/>
          </a:p>
          <a:p>
            <a:endParaRPr dirty="0"/>
          </a:p>
          <a:p>
            <a:r>
              <a:rPr b="1" dirty="0"/>
              <a:t>Average days spent</a:t>
            </a:r>
            <a:endParaRPr dirty="0"/>
          </a:p>
          <a:p>
            <a:r>
              <a:rPr b="0" dirty="0"/>
              <a:t>No alt text provided</a:t>
            </a:r>
            <a:endParaRPr dirty="0"/>
          </a:p>
          <a:p>
            <a:endParaRPr dirty="0"/>
          </a:p>
          <a:p>
            <a:r>
              <a:rPr b="1" dirty="0"/>
              <a:t>Market segment</a:t>
            </a:r>
            <a:endParaRPr dirty="0"/>
          </a:p>
          <a:p>
            <a:r>
              <a:rPr b="0" dirty="0"/>
              <a:t>No alt text provided</a:t>
            </a:r>
            <a:endParaRPr dirty="0"/>
          </a:p>
          <a:p>
            <a:endParaRPr dirty="0"/>
          </a:p>
          <a:p>
            <a:r>
              <a:rPr b="1" dirty="0"/>
              <a:t>Revenue per month</a:t>
            </a:r>
            <a:endParaRPr dirty="0"/>
          </a:p>
          <a:p>
            <a:r>
              <a:rPr b="0" dirty="0"/>
              <a:t>No alt text provided</a:t>
            </a:r>
            <a:endParaRPr dirty="0"/>
          </a:p>
          <a:p>
            <a:endParaRPr dirty="0"/>
          </a:p>
          <a:p>
            <a:r>
              <a:rPr b="1" dirty="0"/>
              <a:t>Reservation Status</a:t>
            </a:r>
            <a:endParaRPr dirty="0"/>
          </a:p>
          <a:p>
            <a:r>
              <a:rPr b="0" dirty="0"/>
              <a:t>No alt text provided</a:t>
            </a:r>
            <a:endParaRPr dirty="0"/>
          </a:p>
          <a:p>
            <a:endParaRPr dirty="0"/>
          </a:p>
          <a:p>
            <a:r>
              <a:rPr b="1" dirty="0"/>
              <a:t>map</a:t>
            </a:r>
            <a:endParaRPr dirty="0"/>
          </a:p>
          <a:p>
            <a:r>
              <a:rPr b="0" dirty="0"/>
              <a:t>No alt text provided</a:t>
            </a:r>
            <a:endParaRPr dirty="0"/>
          </a:p>
          <a:p>
            <a:endParaRPr dirty="0"/>
          </a:p>
          <a:p>
            <a:r>
              <a:rPr b="1" dirty="0"/>
              <a:t>Bookings cancelled</a:t>
            </a:r>
            <a:endParaRPr dirty="0"/>
          </a:p>
          <a:p>
            <a:r>
              <a:rPr b="0" dirty="0"/>
              <a:t>No alt text provided</a:t>
            </a:r>
            <a:endParaRPr dirty="0"/>
          </a:p>
          <a:p>
            <a:endParaRPr dirty="0"/>
          </a:p>
          <a:p>
            <a:r>
              <a:rPr b="1" dirty="0"/>
              <a:t>Countries</a:t>
            </a:r>
            <a:endParaRPr dirty="0"/>
          </a:p>
          <a:p>
            <a:r>
              <a:rPr b="0" dirty="0"/>
              <a:t>No alt text provided</a:t>
            </a:r>
            <a:endParaRPr dirty="0"/>
          </a:p>
          <a:p>
            <a:endParaRPr dirty="0"/>
          </a:p>
          <a:p>
            <a:r>
              <a:rPr b="1" dirty="0"/>
              <a:t>Hotel type</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Bookings vs Cancelled (Customer type) </a:t>
            </a:r>
            <a:endParaRPr dirty="0"/>
          </a:p>
          <a:p>
            <a:r>
              <a:rPr b="0" dirty="0"/>
              <a:t>No alt text provided</a:t>
            </a:r>
            <a:endParaRPr dirty="0"/>
          </a:p>
          <a:p>
            <a:endParaRPr dirty="0"/>
          </a:p>
          <a:p>
            <a:r>
              <a:rPr b="1" dirty="0"/>
              <a:t>Bookings vs cancelled (Market Segment)</a:t>
            </a:r>
            <a:endParaRPr dirty="0"/>
          </a:p>
          <a:p>
            <a:r>
              <a:rPr b="0" dirty="0"/>
              <a:t>No alt text provided</a:t>
            </a:r>
            <a:endParaRPr dirty="0"/>
          </a:p>
          <a:p>
            <a:endParaRPr dirty="0"/>
          </a:p>
          <a:p>
            <a:r>
              <a:rPr b="1" dirty="0"/>
              <a:t>Market segment with least cancellations</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Most revenue by market segment</a:t>
            </a:r>
            <a:endParaRPr dirty="0"/>
          </a:p>
          <a:p>
            <a:r>
              <a:rPr b="0" dirty="0"/>
              <a:t>No alt text provided</a:t>
            </a:r>
            <a:endParaRPr dirty="0"/>
          </a:p>
          <a:p>
            <a:endParaRPr dirty="0"/>
          </a:p>
          <a:p>
            <a:r>
              <a:rPr b="1" dirty="0"/>
              <a:t>Most revenue by Customer types</a:t>
            </a:r>
            <a:endParaRPr dirty="0"/>
          </a:p>
          <a:p>
            <a:r>
              <a:rPr b="0" dirty="0"/>
              <a:t>No alt text provided</a:t>
            </a:r>
            <a:endParaRPr dirty="0"/>
          </a:p>
          <a:p>
            <a:endParaRPr dirty="0"/>
          </a:p>
          <a:p>
            <a:r>
              <a:rPr b="1" dirty="0"/>
              <a:t>Customer type with least cancellations</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Cancellation by year</a:t>
            </a:r>
            <a:endParaRPr dirty="0"/>
          </a:p>
          <a:p>
            <a:r>
              <a:rPr b="0" dirty="0"/>
              <a:t>No alt text provided</a:t>
            </a:r>
            <a:endParaRPr dirty="0"/>
          </a:p>
          <a:p>
            <a:endParaRPr dirty="0"/>
          </a:p>
          <a:p>
            <a:r>
              <a:rPr b="1" dirty="0"/>
              <a:t>County</a:t>
            </a:r>
            <a:endParaRPr dirty="0"/>
          </a:p>
          <a:p>
            <a:r>
              <a:rPr b="0" dirty="0"/>
              <a:t>No alt text provided</a:t>
            </a:r>
            <a:endParaRPr dirty="0"/>
          </a:p>
          <a:p>
            <a:endParaRPr dirty="0"/>
          </a:p>
          <a:p>
            <a:r>
              <a:rPr b="1" dirty="0"/>
              <a:t>Cancellations by period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Total cancellations</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Bookings Vs Cancellation</a:t>
            </a:r>
            <a:endParaRPr dirty="0"/>
          </a:p>
          <a:p>
            <a:r>
              <a:rPr b="0" dirty="0"/>
              <a:t>No alt text provided</a:t>
            </a:r>
            <a:endParaRPr dirty="0"/>
          </a:p>
          <a:p>
            <a:endParaRPr dirty="0"/>
          </a:p>
          <a:p>
            <a:r>
              <a:rPr b="1" dirty="0"/>
              <a:t>least number of cancellations by month</a:t>
            </a:r>
            <a:endParaRPr dirty="0"/>
          </a:p>
          <a:p>
            <a:r>
              <a:rPr b="0" dirty="0"/>
              <a:t>No alt text provided</a:t>
            </a:r>
            <a:endParaRPr dirty="0"/>
          </a:p>
          <a:p>
            <a:endParaRPr dirty="0"/>
          </a:p>
          <a:p>
            <a:r>
              <a:rPr b="1" dirty="0"/>
              <a:t>Revenue Generated</a:t>
            </a:r>
            <a:endParaRPr dirty="0"/>
          </a:p>
          <a:p>
            <a:r>
              <a:rPr b="0" dirty="0"/>
              <a:t>No alt text provided</a:t>
            </a:r>
            <a:endParaRPr dirty="0"/>
          </a:p>
          <a:p>
            <a:endParaRPr dirty="0"/>
          </a:p>
          <a:p>
            <a:r>
              <a:rPr b="1" dirty="0"/>
              <a:t>County</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Average cancellation ratio</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Cancellation by lead time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Bookings by meal</a:t>
            </a:r>
            <a:endParaRPr dirty="0"/>
          </a:p>
          <a:p>
            <a:r>
              <a:rPr b="0" dirty="0"/>
              <a:t>No alt text provided</a:t>
            </a:r>
            <a:endParaRPr dirty="0"/>
          </a:p>
          <a:p>
            <a:endParaRPr dirty="0"/>
          </a:p>
          <a:p>
            <a:r>
              <a:rPr b="1" dirty="0"/>
              <a:t>pieChart</a:t>
            </a:r>
            <a:endParaRPr dirty="0"/>
          </a:p>
          <a:p>
            <a:r>
              <a:rPr b="0" dirty="0"/>
              <a:t>No alt text provided</a:t>
            </a:r>
            <a:endParaRPr dirty="0"/>
          </a:p>
          <a:p>
            <a:endParaRPr dirty="0"/>
          </a:p>
          <a:p>
            <a:r>
              <a:rPr b="1" dirty="0"/>
              <a:t>Cancellation by hotel and deposit type</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Meal packages preferred by customers</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Booking and booking changes by customer type</a:t>
            </a:r>
            <a:endParaRPr dirty="0"/>
          </a:p>
          <a:p>
            <a:r>
              <a:rPr b="0" dirty="0"/>
              <a:t>No alt text provided</a:t>
            </a:r>
            <a:endParaRPr dirty="0"/>
          </a:p>
          <a:p>
            <a:endParaRPr dirty="0"/>
          </a:p>
          <a:p>
            <a:r>
              <a:rPr b="1" dirty="0"/>
              <a:t>Customer type with least booking changes</a:t>
            </a:r>
            <a:endParaRPr dirty="0"/>
          </a:p>
          <a:p>
            <a:r>
              <a:rPr b="0" dirty="0"/>
              <a:t>No alt text provided</a:t>
            </a:r>
            <a:endParaRPr dirty="0"/>
          </a:p>
          <a:p>
            <a:endParaRPr dirty="0"/>
          </a:p>
          <a:p>
            <a:r>
              <a:rPr b="1" dirty="0"/>
              <a:t>Bookings Vs Cancellation</a:t>
            </a:r>
            <a:endParaRPr dirty="0"/>
          </a:p>
          <a:p>
            <a:r>
              <a:rPr b="0" dirty="0"/>
              <a:t>No alt text provided</a:t>
            </a:r>
            <a:endParaRPr dirty="0"/>
          </a:p>
          <a:p>
            <a:endParaRPr dirty="0"/>
          </a:p>
          <a:p>
            <a:r>
              <a:rPr b="1" dirty="0"/>
              <a:t>least number of cancellations by country</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10/31/2022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10/31/2022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10/31/2022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10/31/2022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10/31/2022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10/31/2022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71184a24-83df-499d-8038-56d1adc5dff8?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71184a24-83df-499d-8038-56d1adc5dff8/?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71184a24-83df-499d-8038-56d1adc5dff8/?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71184a24-83df-499d-8038-56d1adc5dff8/?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groups/me/reports/71184a24-83df-499d-8038-56d1adc5dff8/?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71184a24-83df-499d-8038-56d1adc5dff8/?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71184a24-83df-499d-8038-56d1adc5dff8/?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71184a24-83df-499d-8038-56d1adc5dff8/?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hotels</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10/31/2022 4:10:21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10/26/2022 12:43:30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Bookings Vs Cancellation ,least number of cancellations by month ,Revenue Generated ,County ,textbox ,Average cancellation ratio.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Month-wise cancellation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ncellation by lead time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Lead time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Bookings by meal ,pieChart ,Cancellation by hotel and deposit type ,card ,textbox ,Meal packages preferred by customers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Meal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Booking and booking changes by customer type ,Customer type with least booking changes ,Bookings Vs Cancellation ,least number of cancellations by country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Booking changes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636DB6-1745-B770-752C-F2A6E674A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8"/>
            <a:ext cx="12192000" cy="6858000"/>
          </a:xfrm>
          <a:prstGeom prst="rect">
            <a:avLst/>
          </a:prstGeom>
        </p:spPr>
      </p:pic>
      <p:sp>
        <p:nvSpPr>
          <p:cNvPr id="2" name="Title 1">
            <a:extLst>
              <a:ext uri="{FF2B5EF4-FFF2-40B4-BE49-F238E27FC236}">
                <a16:creationId xmlns:a16="http://schemas.microsoft.com/office/drawing/2014/main" id="{C6867A45-4F7D-3FF1-BB00-318B373B4FCF}"/>
              </a:ext>
            </a:extLst>
          </p:cNvPr>
          <p:cNvSpPr>
            <a:spLocks noGrp="1"/>
          </p:cNvSpPr>
          <p:nvPr>
            <p:ph type="title"/>
          </p:nvPr>
        </p:nvSpPr>
        <p:spPr>
          <a:xfrm>
            <a:off x="838200" y="290480"/>
            <a:ext cx="10515600" cy="1211749"/>
          </a:xfrm>
        </p:spPr>
        <p:txBody>
          <a:bodyPr/>
          <a:lstStyle/>
          <a:p>
            <a:pPr algn="ctr"/>
            <a:r>
              <a:rPr lang="en-IN" b="1" dirty="0"/>
              <a:t>Insights and suggestions</a:t>
            </a:r>
          </a:p>
        </p:txBody>
      </p:sp>
      <p:sp>
        <p:nvSpPr>
          <p:cNvPr id="3" name="Content Placeholder 2">
            <a:extLst>
              <a:ext uri="{FF2B5EF4-FFF2-40B4-BE49-F238E27FC236}">
                <a16:creationId xmlns:a16="http://schemas.microsoft.com/office/drawing/2014/main" id="{248BBA55-99AB-17B1-AD5E-86AAFB4141F4}"/>
              </a:ext>
            </a:extLst>
          </p:cNvPr>
          <p:cNvSpPr>
            <a:spLocks noGrp="1"/>
          </p:cNvSpPr>
          <p:nvPr>
            <p:ph idx="1"/>
          </p:nvPr>
        </p:nvSpPr>
        <p:spPr>
          <a:xfrm>
            <a:off x="838200" y="1825625"/>
            <a:ext cx="10515600" cy="3128930"/>
          </a:xfrm>
        </p:spPr>
        <p:txBody>
          <a:bodyPr>
            <a:normAutofit/>
          </a:bodyPr>
          <a:lstStyle/>
          <a:p>
            <a:r>
              <a:rPr lang="en-US" sz="1400" b="0" i="0" dirty="0">
                <a:solidFill>
                  <a:srgbClr val="333333"/>
                </a:solidFill>
                <a:effectLst/>
                <a:latin typeface="Segoe UI Light" panose="020B0502040204020203" pitchFamily="34" charset="0"/>
              </a:rPr>
              <a:t>Group type customers has the least cancellation percentage. However, the revenue generated by group type is not significantly high. So, the hotel should try and target Contract type customers because of their low cancellation percentage and high revenue generated.</a:t>
            </a:r>
          </a:p>
          <a:p>
            <a:r>
              <a:rPr lang="en-US" sz="1400" dirty="0">
                <a:solidFill>
                  <a:srgbClr val="333333"/>
                </a:solidFill>
                <a:latin typeface="Segoe UI Light" panose="020B0502040204020203" pitchFamily="34" charset="0"/>
              </a:rPr>
              <a:t>C</a:t>
            </a:r>
            <a:r>
              <a:rPr lang="en-US" sz="1400" b="0" i="0" dirty="0">
                <a:solidFill>
                  <a:srgbClr val="333333"/>
                </a:solidFill>
                <a:effectLst/>
                <a:latin typeface="Segoe UI Light" panose="020B0502040204020203" pitchFamily="34" charset="0"/>
              </a:rPr>
              <a:t>omparing cancellation and bookings by customer type we can see that the hotel should try and target the direct and aviation market segments more </a:t>
            </a:r>
            <a:r>
              <a:rPr lang="en-US" sz="1400" b="0" i="0">
                <a:solidFill>
                  <a:srgbClr val="333333"/>
                </a:solidFill>
                <a:effectLst/>
                <a:latin typeface="Segoe UI Light" panose="020B0502040204020203" pitchFamily="34" charset="0"/>
              </a:rPr>
              <a:t>as they </a:t>
            </a:r>
            <a:r>
              <a:rPr lang="en-US" sz="1400" b="0" i="0" dirty="0">
                <a:solidFill>
                  <a:srgbClr val="333333"/>
                </a:solidFill>
                <a:effectLst/>
                <a:latin typeface="Segoe UI Light" panose="020B0502040204020203" pitchFamily="34" charset="0"/>
              </a:rPr>
              <a:t>have low cancellation percentage and high revenue generated</a:t>
            </a:r>
          </a:p>
          <a:p>
            <a:r>
              <a:rPr lang="en-US" sz="1400" b="0" i="0" dirty="0">
                <a:solidFill>
                  <a:srgbClr val="333333"/>
                </a:solidFill>
                <a:effectLst/>
                <a:latin typeface="Segoe UI Light" panose="020B0502040204020203" pitchFamily="34" charset="0"/>
              </a:rPr>
              <a:t>By time period, we can observe that maximum cancellations occur in the first quarter especially in the month of January. Portugal has the highest number of cancellations (28 K) which is almost 64% of the total cancellations. The hotels can try and provide offer in those time periods to reduce cancellation and increase bookings.</a:t>
            </a:r>
          </a:p>
          <a:p>
            <a:r>
              <a:rPr lang="en-US" sz="1400" b="0" i="0" dirty="0">
                <a:solidFill>
                  <a:srgbClr val="333333"/>
                </a:solidFill>
                <a:effectLst/>
                <a:latin typeface="Segoe UI Light" panose="020B0502040204020203" pitchFamily="34" charset="0"/>
              </a:rPr>
              <a:t>The number of cancellations fall significantly once the lead time is greater than 30 days. The hotels should try and increase their lead time to avoid cancellations</a:t>
            </a:r>
          </a:p>
          <a:p>
            <a:r>
              <a:rPr lang="en-US" sz="1400" dirty="0">
                <a:solidFill>
                  <a:srgbClr val="333333"/>
                </a:solidFill>
                <a:latin typeface="Segoe UI Light" panose="020B0502040204020203" pitchFamily="34" charset="0"/>
              </a:rPr>
              <a:t>Most customers prefer the Breakfast &amp; bed meal plan due to the low price and comfort of the customers. A marginal hike in the B&amp;B meal plan cost may help the hotel bring in more revenue.</a:t>
            </a:r>
          </a:p>
          <a:p>
            <a:pPr marL="0" indent="0">
              <a:buNone/>
            </a:pPr>
            <a:endParaRPr lang="en-US" sz="1400" dirty="0">
              <a:solidFill>
                <a:srgbClr val="333333"/>
              </a:solidFill>
              <a:latin typeface="Segoe UI Light" panose="020B0502040204020203" pitchFamily="34" charset="0"/>
            </a:endParaRPr>
          </a:p>
          <a:p>
            <a:endParaRPr lang="en-US" sz="1400" b="0" i="0" dirty="0">
              <a:solidFill>
                <a:srgbClr val="333333"/>
              </a:solidFill>
              <a:effectLst/>
              <a:latin typeface="Segoe UI Light" panose="020B0502040204020203" pitchFamily="34" charset="0"/>
            </a:endParaRPr>
          </a:p>
          <a:p>
            <a:endParaRPr lang="en-US" sz="1400" b="0" i="0" dirty="0">
              <a:solidFill>
                <a:srgbClr val="333333"/>
              </a:solidFill>
              <a:effectLst/>
              <a:latin typeface="Segoe UI Light" panose="020B0502040204020203" pitchFamily="34" charset="0"/>
            </a:endParaRPr>
          </a:p>
          <a:p>
            <a:endParaRPr lang="en-IN" sz="1400" dirty="0"/>
          </a:p>
        </p:txBody>
      </p:sp>
    </p:spTree>
    <p:extLst>
      <p:ext uri="{BB962C8B-B14F-4D97-AF65-F5344CB8AC3E}">
        <p14:creationId xmlns:p14="http://schemas.microsoft.com/office/powerpoint/2010/main" val="496048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6EDC1D-5821-271C-ED84-BB5A24BC5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0512C7D-3232-40C5-8655-86DC5B5D3BD4}"/>
              </a:ext>
            </a:extLst>
          </p:cNvPr>
          <p:cNvSpPr>
            <a:spLocks noGrp="1"/>
          </p:cNvSpPr>
          <p:nvPr>
            <p:ph type="title"/>
          </p:nvPr>
        </p:nvSpPr>
        <p:spPr/>
        <p:txBody>
          <a:bodyPr/>
          <a:lstStyle/>
          <a:p>
            <a:pPr algn="ctr"/>
            <a:r>
              <a:rPr lang="en-IN" b="1" dirty="0"/>
              <a:t>Acknowledgements</a:t>
            </a:r>
          </a:p>
        </p:txBody>
      </p:sp>
      <p:sp>
        <p:nvSpPr>
          <p:cNvPr id="3" name="Content Placeholder 2">
            <a:extLst>
              <a:ext uri="{FF2B5EF4-FFF2-40B4-BE49-F238E27FC236}">
                <a16:creationId xmlns:a16="http://schemas.microsoft.com/office/drawing/2014/main" id="{0FE8EC1E-7E51-452F-1675-F1E913083B6A}"/>
              </a:ext>
            </a:extLst>
          </p:cNvPr>
          <p:cNvSpPr>
            <a:spLocks noGrp="1"/>
          </p:cNvSpPr>
          <p:nvPr>
            <p:ph idx="1"/>
          </p:nvPr>
        </p:nvSpPr>
        <p:spPr>
          <a:xfrm>
            <a:off x="2164701" y="4170783"/>
            <a:ext cx="7025951" cy="1632857"/>
          </a:xfrm>
        </p:spPr>
        <p:txBody>
          <a:bodyPr>
            <a:normAutofit/>
          </a:bodyPr>
          <a:lstStyle/>
          <a:p>
            <a:r>
              <a:rPr lang="en-US" sz="1400" b="0" i="0" dirty="0">
                <a:effectLst/>
                <a:latin typeface="Segoe UI Light" panose="020B0502040204020203" pitchFamily="34" charset="0"/>
                <a:cs typeface="Segoe UI Light" panose="020B0502040204020203" pitchFamily="34" charset="0"/>
              </a:rPr>
              <a:t>The data is originally from the article </a:t>
            </a:r>
            <a:r>
              <a:rPr lang="en-US" sz="1400" b="0" i="0" u="none" strike="noStrike" dirty="0">
                <a:effectLst/>
                <a:latin typeface="Segoe UI Light" panose="020B0502040204020203" pitchFamily="34" charset="0"/>
                <a:cs typeface="Segoe UI Light" panose="020B0502040204020203" pitchFamily="34" charset="0"/>
              </a:rPr>
              <a:t>Hotel Booking Demand Datasets</a:t>
            </a:r>
            <a:r>
              <a:rPr lang="en-US" sz="1400" b="0" i="0" dirty="0">
                <a:effectLst/>
                <a:latin typeface="Segoe UI Light" panose="020B0502040204020203" pitchFamily="34" charset="0"/>
                <a:cs typeface="Segoe UI Light" panose="020B0502040204020203" pitchFamily="34" charset="0"/>
              </a:rPr>
              <a:t>, written by Nuno Antonio, Ana Almeida, and Luis Nunes for Data in Brief, Volume 22, February 2019.</a:t>
            </a:r>
          </a:p>
          <a:p>
            <a:r>
              <a:rPr lang="en-IN" sz="1400" dirty="0">
                <a:latin typeface="Segoe UI Light" panose="020B0502040204020203" pitchFamily="34" charset="0"/>
                <a:cs typeface="Segoe UI Light" panose="020B0502040204020203" pitchFamily="34" charset="0"/>
              </a:rPr>
              <a:t>https://www.kaggle.com/datasets/jessemostipak/hotel-booking-demand</a:t>
            </a:r>
          </a:p>
          <a:p>
            <a:r>
              <a:rPr lang="en-IN" sz="1400" dirty="0">
                <a:latin typeface="Segoe UI Light" panose="020B0502040204020203" pitchFamily="34" charset="0"/>
                <a:cs typeface="Segoe UI Light" panose="020B0502040204020203" pitchFamily="34" charset="0"/>
              </a:rPr>
              <a:t>https://www.who.int/emergencies/disease-outbreak-news/item/17-september-2015-wnv-en</a:t>
            </a:r>
          </a:p>
          <a:p>
            <a:pPr marL="0" indent="0">
              <a:buNone/>
            </a:pPr>
            <a:endParaRPr lang="en-IN" sz="1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95237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6398CE0-A75D-C458-8174-865FE6C506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757004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513942-FA57-2583-4959-9FD4C1F7B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13305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1FA947-322B-F34C-77B9-3A0E61822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62D9006-0600-98FF-83D0-DAFC8D434D7F}"/>
              </a:ext>
            </a:extLst>
          </p:cNvPr>
          <p:cNvSpPr>
            <a:spLocks noGrp="1"/>
          </p:cNvSpPr>
          <p:nvPr>
            <p:ph type="title"/>
          </p:nvPr>
        </p:nvSpPr>
        <p:spPr>
          <a:xfrm>
            <a:off x="241042" y="3429001"/>
            <a:ext cx="3668486" cy="1758820"/>
          </a:xfrm>
        </p:spPr>
        <p:txBody>
          <a:bodyPr>
            <a:normAutofit/>
          </a:bodyPr>
          <a:lstStyle/>
          <a:p>
            <a:pPr algn="ctr"/>
            <a:r>
              <a:rPr lang="en-IN" b="1" dirty="0">
                <a:solidFill>
                  <a:srgbClr val="202124"/>
                </a:solidFill>
                <a:latin typeface="Bahnschrift Condensed" panose="020B0502040204020203" pitchFamily="34" charset="0"/>
              </a:rPr>
              <a:t>Introduction</a:t>
            </a:r>
            <a:br>
              <a:rPr lang="en-IN" b="1" i="0" dirty="0">
                <a:solidFill>
                  <a:srgbClr val="202124"/>
                </a:solidFill>
                <a:effectLst/>
                <a:latin typeface="Inter"/>
              </a:rPr>
            </a:br>
            <a:r>
              <a:rPr lang="en-IN" b="1" i="0" dirty="0">
                <a:solidFill>
                  <a:srgbClr val="202124"/>
                </a:solidFill>
                <a:effectLst/>
                <a:latin typeface="Inter"/>
              </a:rPr>
              <a:t>                                                                    </a:t>
            </a:r>
            <a:endParaRPr lang="en-IN" sz="1800" b="1" dirty="0"/>
          </a:p>
        </p:txBody>
      </p:sp>
      <p:sp>
        <p:nvSpPr>
          <p:cNvPr id="6" name="Content Placeholder 5">
            <a:extLst>
              <a:ext uri="{FF2B5EF4-FFF2-40B4-BE49-F238E27FC236}">
                <a16:creationId xmlns:a16="http://schemas.microsoft.com/office/drawing/2014/main" id="{32F9893A-C163-C6BD-4131-409708C914A9}"/>
              </a:ext>
            </a:extLst>
          </p:cNvPr>
          <p:cNvSpPr>
            <a:spLocks noGrp="1"/>
          </p:cNvSpPr>
          <p:nvPr>
            <p:ph idx="1"/>
          </p:nvPr>
        </p:nvSpPr>
        <p:spPr>
          <a:xfrm>
            <a:off x="5663681" y="3582955"/>
            <a:ext cx="6083559" cy="3069771"/>
          </a:xfrm>
        </p:spPr>
        <p:txBody>
          <a:bodyPr>
            <a:normAutofit/>
          </a:bodyPr>
          <a:lstStyle/>
          <a:p>
            <a:pPr algn="l" fontAlgn="base"/>
            <a:endParaRPr lang="en-US" sz="1600" b="0" i="0" dirty="0">
              <a:effectLst/>
              <a:latin typeface="Times New Roman" panose="02020603050405020304" pitchFamily="18" charset="0"/>
              <a:cs typeface="Times New Roman" panose="02020603050405020304" pitchFamily="18" charset="0"/>
            </a:endParaRPr>
          </a:p>
          <a:p>
            <a:pPr fontAlgn="base"/>
            <a:r>
              <a:rPr lang="en-US" sz="1600" dirty="0">
                <a:latin typeface="Sitka Display" pitchFamily="2" charset="0"/>
                <a:cs typeface="Times New Roman" panose="02020603050405020304" pitchFamily="18" charset="0"/>
              </a:rPr>
              <a:t>The hotel industry is one of the most important components of the wider service industry, catering for customers who require overnight accommodation</a:t>
            </a:r>
            <a:r>
              <a:rPr lang="en-US" sz="1100" i="1" dirty="0">
                <a:solidFill>
                  <a:srgbClr val="212121"/>
                </a:solidFill>
                <a:latin typeface="Roboto" panose="020B0604020202020204" pitchFamily="2" charset="0"/>
                <a:cs typeface="Times New Roman" panose="02020603050405020304" pitchFamily="18" charset="0"/>
              </a:rPr>
              <a:t>. </a:t>
            </a:r>
            <a:r>
              <a:rPr lang="en-US" sz="1600" dirty="0">
                <a:latin typeface="Sitka Display" pitchFamily="2" charset="0"/>
                <a:cs typeface="Times New Roman" panose="02020603050405020304" pitchFamily="18" charset="0"/>
              </a:rPr>
              <a:t>The tourism and travel industries like hospitality, cruising, theme parks, etc., have different requirements and particularities that cannot be fully explored without industry’s specific data. </a:t>
            </a:r>
            <a:endParaRPr lang="en-US" sz="1600" b="0" i="0" dirty="0">
              <a:effectLst/>
              <a:latin typeface="Sitka Display" pitchFamily="2" charset="0"/>
              <a:cs typeface="Times New Roman" panose="02020603050405020304" pitchFamily="18" charset="0"/>
            </a:endParaRPr>
          </a:p>
          <a:p>
            <a:pPr algn="l" fontAlgn="base"/>
            <a:r>
              <a:rPr lang="en-US" sz="1600" b="0" i="0" dirty="0">
                <a:effectLst/>
                <a:latin typeface="Sitka Display" pitchFamily="2" charset="0"/>
                <a:cs typeface="Times New Roman" panose="02020603050405020304" pitchFamily="18" charset="0"/>
              </a:rPr>
              <a:t>This data set contains booking information for a city hotel and a resort hotel, and includes information such as when the booking was made, number of cancellations, length of stay, the number of adults, children, type of customers, among other things.</a:t>
            </a:r>
          </a:p>
          <a:p>
            <a:pPr algn="l" fontAlgn="base"/>
            <a:endParaRPr lang="en-US" sz="1600" b="0" i="0" dirty="0">
              <a:effectLst/>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48347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49495AB-CA91-7F01-A0E8-8346F15CF6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997960"/>
          </a:xfrm>
        </p:spPr>
      </p:pic>
      <p:sp>
        <p:nvSpPr>
          <p:cNvPr id="2" name="Title 1">
            <a:extLst>
              <a:ext uri="{FF2B5EF4-FFF2-40B4-BE49-F238E27FC236}">
                <a16:creationId xmlns:a16="http://schemas.microsoft.com/office/drawing/2014/main" id="{D2D5E99C-B377-B04B-5852-AB22416DFCC4}"/>
              </a:ext>
            </a:extLst>
          </p:cNvPr>
          <p:cNvSpPr>
            <a:spLocks noGrp="1"/>
          </p:cNvSpPr>
          <p:nvPr>
            <p:ph type="title"/>
          </p:nvPr>
        </p:nvSpPr>
        <p:spPr>
          <a:xfrm>
            <a:off x="1156996" y="1950097"/>
            <a:ext cx="5004318" cy="998375"/>
          </a:xfrm>
        </p:spPr>
        <p:txBody>
          <a:bodyPr/>
          <a:lstStyle/>
          <a:p>
            <a:r>
              <a:rPr lang="en-IN" b="1" dirty="0">
                <a:solidFill>
                  <a:srgbClr val="202124"/>
                </a:solidFill>
                <a:latin typeface="Bahnschrift Condensed" panose="020B0502040204020203" pitchFamily="34" charset="0"/>
              </a:rPr>
              <a:t>Objective</a:t>
            </a:r>
            <a:endParaRPr lang="en-IN" dirty="0"/>
          </a:p>
        </p:txBody>
      </p:sp>
      <p:sp>
        <p:nvSpPr>
          <p:cNvPr id="6" name="TextBox 5">
            <a:extLst>
              <a:ext uri="{FF2B5EF4-FFF2-40B4-BE49-F238E27FC236}">
                <a16:creationId xmlns:a16="http://schemas.microsoft.com/office/drawing/2014/main" id="{B9A9D6F3-8369-5F55-F0A5-404265F22285}"/>
              </a:ext>
            </a:extLst>
          </p:cNvPr>
          <p:cNvSpPr txBox="1"/>
          <p:nvPr/>
        </p:nvSpPr>
        <p:spPr>
          <a:xfrm>
            <a:off x="1156996" y="3219061"/>
            <a:ext cx="4152122" cy="1754326"/>
          </a:xfrm>
          <a:prstGeom prst="rect">
            <a:avLst/>
          </a:prstGeom>
          <a:noFill/>
        </p:spPr>
        <p:txBody>
          <a:bodyPr wrap="square" rtlCol="0">
            <a:spAutoFit/>
          </a:bodyPr>
          <a:lstStyle/>
          <a:p>
            <a:r>
              <a:rPr lang="en-US" sz="1800" dirty="0">
                <a:solidFill>
                  <a:schemeClr val="bg1"/>
                </a:solidFill>
                <a:latin typeface="Segoe UI Light" panose="020B0502040204020203" pitchFamily="34" charset="0"/>
                <a:cs typeface="Segoe UI Light" panose="020B0502040204020203" pitchFamily="34" charset="0"/>
              </a:rPr>
              <a:t>Here we attempt to find insights from the given data set using Microsoft Power BI to understand booking patterns, cancellations and thereby maximize profit.</a:t>
            </a:r>
          </a:p>
          <a:p>
            <a:endParaRPr lang="en-IN" dirty="0"/>
          </a:p>
        </p:txBody>
      </p:sp>
    </p:spTree>
    <p:extLst>
      <p:ext uri="{BB962C8B-B14F-4D97-AF65-F5344CB8AC3E}">
        <p14:creationId xmlns:p14="http://schemas.microsoft.com/office/powerpoint/2010/main" val="116960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B02ADE-6556-6216-6AE2-F0B6B32AE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ECEE887-9846-F25E-74E7-C5266EC7CA6E}"/>
              </a:ext>
            </a:extLst>
          </p:cNvPr>
          <p:cNvSpPr>
            <a:spLocks noGrp="1"/>
          </p:cNvSpPr>
          <p:nvPr>
            <p:ph type="title"/>
          </p:nvPr>
        </p:nvSpPr>
        <p:spPr>
          <a:xfrm>
            <a:off x="4441371" y="83977"/>
            <a:ext cx="6615406" cy="933060"/>
          </a:xfrm>
        </p:spPr>
        <p:txBody>
          <a:bodyPr/>
          <a:lstStyle/>
          <a:p>
            <a:r>
              <a:rPr lang="en-IN" b="1" dirty="0">
                <a:latin typeface="Inter"/>
              </a:rPr>
              <a:t>Features</a:t>
            </a:r>
          </a:p>
        </p:txBody>
      </p:sp>
      <p:sp>
        <p:nvSpPr>
          <p:cNvPr id="3" name="Content Placeholder 2">
            <a:extLst>
              <a:ext uri="{FF2B5EF4-FFF2-40B4-BE49-F238E27FC236}">
                <a16:creationId xmlns:a16="http://schemas.microsoft.com/office/drawing/2014/main" id="{2DF070DD-624B-BEEC-1308-1241A6583FF0}"/>
              </a:ext>
            </a:extLst>
          </p:cNvPr>
          <p:cNvSpPr>
            <a:spLocks noGrp="1"/>
          </p:cNvSpPr>
          <p:nvPr>
            <p:ph idx="1"/>
          </p:nvPr>
        </p:nvSpPr>
        <p:spPr>
          <a:xfrm>
            <a:off x="4738393" y="1334278"/>
            <a:ext cx="6141101" cy="4562669"/>
          </a:xfrm>
        </p:spPr>
        <p:txBody>
          <a:bodyPr>
            <a:normAutofit fontScale="85000" lnSpcReduction="20000"/>
          </a:bodyPr>
          <a:lstStyle/>
          <a:p>
            <a:r>
              <a:rPr lang="en-US" sz="1400" dirty="0">
                <a:latin typeface="Segoe UI Semibold" panose="020B0702040204020203" pitchFamily="34" charset="0"/>
                <a:cs typeface="Segoe UI Semibold" panose="020B0702040204020203" pitchFamily="34" charset="0"/>
              </a:rPr>
              <a:t>Hotel</a:t>
            </a:r>
          </a:p>
          <a:p>
            <a:r>
              <a:rPr lang="en-US" sz="1400" dirty="0">
                <a:latin typeface="Segoe UI Semibold" panose="020B0702040204020203" pitchFamily="34" charset="0"/>
                <a:cs typeface="Segoe UI Semibold" panose="020B0702040204020203" pitchFamily="34" charset="0"/>
              </a:rPr>
              <a:t>Is canceled	</a:t>
            </a:r>
          </a:p>
          <a:p>
            <a:r>
              <a:rPr lang="en-US" sz="1400" dirty="0">
                <a:latin typeface="Segoe UI Semibold" panose="020B0702040204020203" pitchFamily="34" charset="0"/>
                <a:cs typeface="Segoe UI Semibold" panose="020B0702040204020203" pitchFamily="34" charset="0"/>
              </a:rPr>
              <a:t>Lead time</a:t>
            </a:r>
          </a:p>
          <a:p>
            <a:r>
              <a:rPr lang="en-US" sz="1400" dirty="0">
                <a:latin typeface="Segoe UI Semibold" panose="020B0702040204020203" pitchFamily="34" charset="0"/>
                <a:cs typeface="Segoe UI Semibold" panose="020B0702040204020203" pitchFamily="34" charset="0"/>
              </a:rPr>
              <a:t>Arrival date year</a:t>
            </a:r>
          </a:p>
          <a:p>
            <a:r>
              <a:rPr lang="en-US" sz="1400" dirty="0">
                <a:latin typeface="Segoe UI Semibold" panose="020B0702040204020203" pitchFamily="34" charset="0"/>
                <a:cs typeface="Segoe UI Semibold" panose="020B0702040204020203" pitchFamily="34" charset="0"/>
              </a:rPr>
              <a:t>Arrival date month</a:t>
            </a:r>
          </a:p>
          <a:p>
            <a:r>
              <a:rPr lang="en-US" sz="1400" dirty="0">
                <a:latin typeface="Segoe UI Semibold" panose="020B0702040204020203" pitchFamily="34" charset="0"/>
                <a:cs typeface="Segoe UI Semibold" panose="020B0702040204020203" pitchFamily="34" charset="0"/>
              </a:rPr>
              <a:t>Arrival date</a:t>
            </a:r>
          </a:p>
          <a:p>
            <a:r>
              <a:rPr lang="en-US" sz="1400" dirty="0">
                <a:latin typeface="Segoe UI Semibold" panose="020B0702040204020203" pitchFamily="34" charset="0"/>
                <a:cs typeface="Segoe UI Semibold" panose="020B0702040204020203" pitchFamily="34" charset="0"/>
              </a:rPr>
              <a:t>Week number </a:t>
            </a:r>
          </a:p>
          <a:p>
            <a:r>
              <a:rPr lang="en-US" sz="1400" dirty="0">
                <a:latin typeface="Segoe UI Semibold" panose="020B0702040204020203" pitchFamily="34" charset="0"/>
                <a:cs typeface="Segoe UI Semibold" panose="020B0702040204020203" pitchFamily="34" charset="0"/>
              </a:rPr>
              <a:t>Arrival date day of month</a:t>
            </a:r>
          </a:p>
          <a:p>
            <a:r>
              <a:rPr lang="en-US" sz="1400" dirty="0">
                <a:latin typeface="Segoe UI Semibold" panose="020B0702040204020203" pitchFamily="34" charset="0"/>
                <a:cs typeface="Segoe UI Semibold" panose="020B0702040204020203" pitchFamily="34" charset="0"/>
              </a:rPr>
              <a:t>Stays in weekend nights</a:t>
            </a:r>
          </a:p>
          <a:p>
            <a:r>
              <a:rPr lang="en-US" sz="1400" dirty="0">
                <a:latin typeface="Segoe UI Semibold" panose="020B0702040204020203" pitchFamily="34" charset="0"/>
                <a:cs typeface="Segoe UI Semibold" panose="020B0702040204020203" pitchFamily="34" charset="0"/>
              </a:rPr>
              <a:t>Stays in week nights 	</a:t>
            </a:r>
          </a:p>
          <a:p>
            <a:r>
              <a:rPr lang="en-US" sz="1400" dirty="0">
                <a:latin typeface="Segoe UI Semibold" panose="020B0702040204020203" pitchFamily="34" charset="0"/>
                <a:cs typeface="Segoe UI Semibold" panose="020B0702040204020203" pitchFamily="34" charset="0"/>
              </a:rPr>
              <a:t>adults</a:t>
            </a:r>
          </a:p>
          <a:p>
            <a:r>
              <a:rPr lang="en-US" sz="1400" dirty="0">
                <a:latin typeface="Segoe UI Semibold" panose="020B0702040204020203" pitchFamily="34" charset="0"/>
                <a:cs typeface="Segoe UI Semibold" panose="020B0702040204020203" pitchFamily="34" charset="0"/>
              </a:rPr>
              <a:t>children	</a:t>
            </a:r>
          </a:p>
          <a:p>
            <a:r>
              <a:rPr lang="en-US" sz="1400" dirty="0">
                <a:latin typeface="Segoe UI Semibold" panose="020B0702040204020203" pitchFamily="34" charset="0"/>
                <a:cs typeface="Segoe UI Semibold" panose="020B0702040204020203" pitchFamily="34" charset="0"/>
              </a:rPr>
              <a:t>babies	</a:t>
            </a:r>
          </a:p>
          <a:p>
            <a:r>
              <a:rPr lang="en-US" sz="1400" dirty="0">
                <a:latin typeface="Segoe UI Semibold" panose="020B0702040204020203" pitchFamily="34" charset="0"/>
                <a:cs typeface="Segoe UI Semibold" panose="020B0702040204020203" pitchFamily="34" charset="0"/>
              </a:rPr>
              <a:t>meal</a:t>
            </a:r>
          </a:p>
          <a:p>
            <a:r>
              <a:rPr lang="en-US" sz="1400" dirty="0">
                <a:latin typeface="Segoe UI Semibold" panose="020B0702040204020203" pitchFamily="34" charset="0"/>
                <a:cs typeface="Segoe UI Semibold" panose="020B0702040204020203" pitchFamily="34" charset="0"/>
              </a:rPr>
              <a:t>country</a:t>
            </a:r>
          </a:p>
          <a:p>
            <a:r>
              <a:rPr lang="en-US" sz="1400" dirty="0">
                <a:latin typeface="Segoe UI Semibold" panose="020B0702040204020203" pitchFamily="34" charset="0"/>
                <a:cs typeface="Segoe UI Semibold" panose="020B0702040204020203" pitchFamily="34" charset="0"/>
              </a:rPr>
              <a:t>Market segment	</a:t>
            </a:r>
          </a:p>
          <a:p>
            <a:r>
              <a:rPr lang="en-US" sz="1400" dirty="0">
                <a:latin typeface="Segoe UI Semibold" panose="020B0702040204020203" pitchFamily="34" charset="0"/>
                <a:cs typeface="Segoe UI Semibold" panose="020B0702040204020203" pitchFamily="34" charset="0"/>
              </a:rPr>
              <a:t>Distribution channel</a:t>
            </a:r>
          </a:p>
          <a:p>
            <a:r>
              <a:rPr lang="en-US" sz="1400" dirty="0">
                <a:latin typeface="Segoe UI Semibold" panose="020B0702040204020203" pitchFamily="34" charset="0"/>
                <a:cs typeface="Segoe UI Semibold" panose="020B0702040204020203" pitchFamily="34" charset="0"/>
              </a:rPr>
              <a:t>Is repeated guest</a:t>
            </a:r>
          </a:p>
          <a:p>
            <a:endParaRPr lang="en-US" sz="14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703079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E2A1BB-19FD-F662-3A0D-00C773CCF8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8222ABD-7097-3E0F-7BEA-78E35EFE82BA}"/>
              </a:ext>
            </a:extLst>
          </p:cNvPr>
          <p:cNvSpPr>
            <a:spLocks noGrp="1"/>
          </p:cNvSpPr>
          <p:nvPr>
            <p:ph type="title"/>
          </p:nvPr>
        </p:nvSpPr>
        <p:spPr>
          <a:xfrm>
            <a:off x="838200" y="328418"/>
            <a:ext cx="5534608" cy="1090451"/>
          </a:xfrm>
        </p:spPr>
        <p:txBody>
          <a:bodyPr/>
          <a:lstStyle/>
          <a:p>
            <a:r>
              <a:rPr lang="en-IN" b="1" dirty="0">
                <a:latin typeface="Inter"/>
              </a:rPr>
              <a:t>Features</a:t>
            </a:r>
          </a:p>
        </p:txBody>
      </p:sp>
      <p:sp>
        <p:nvSpPr>
          <p:cNvPr id="3" name="Content Placeholder 2">
            <a:extLst>
              <a:ext uri="{FF2B5EF4-FFF2-40B4-BE49-F238E27FC236}">
                <a16:creationId xmlns:a16="http://schemas.microsoft.com/office/drawing/2014/main" id="{EBC7622D-4D94-ABA4-E052-2B3EAEA8ABD6}"/>
              </a:ext>
            </a:extLst>
          </p:cNvPr>
          <p:cNvSpPr>
            <a:spLocks noGrp="1"/>
          </p:cNvSpPr>
          <p:nvPr>
            <p:ph idx="1"/>
          </p:nvPr>
        </p:nvSpPr>
        <p:spPr>
          <a:xfrm>
            <a:off x="838200" y="1418870"/>
            <a:ext cx="5730551" cy="5037914"/>
          </a:xfrm>
        </p:spPr>
        <p:txBody>
          <a:bodyPr>
            <a:noAutofit/>
          </a:bodyPr>
          <a:lstStyle/>
          <a:p>
            <a:r>
              <a:rPr lang="en-US" sz="1200" dirty="0">
                <a:latin typeface="Segoe UI Semibold" panose="020B0702040204020203" pitchFamily="34" charset="0"/>
                <a:cs typeface="Segoe UI Semibold" panose="020B0702040204020203" pitchFamily="34" charset="0"/>
              </a:rPr>
              <a:t>previous cancellations</a:t>
            </a:r>
          </a:p>
          <a:p>
            <a:r>
              <a:rPr lang="en-US" sz="1200" dirty="0">
                <a:latin typeface="Segoe UI Semibold" panose="020B0702040204020203" pitchFamily="34" charset="0"/>
                <a:cs typeface="Segoe UI Semibold" panose="020B0702040204020203" pitchFamily="34" charset="0"/>
              </a:rPr>
              <a:t> previous bookings not canceled</a:t>
            </a:r>
            <a:endParaRPr lang="en-IN" sz="1200" dirty="0">
              <a:latin typeface="Segoe UI Semibold" panose="020B0702040204020203" pitchFamily="34" charset="0"/>
              <a:cs typeface="Segoe UI Semibold" panose="020B0702040204020203" pitchFamily="34" charset="0"/>
            </a:endParaRPr>
          </a:p>
          <a:p>
            <a:r>
              <a:rPr lang="en-US" sz="1200" dirty="0">
                <a:latin typeface="Segoe UI Semibold" panose="020B0702040204020203" pitchFamily="34" charset="0"/>
                <a:cs typeface="Segoe UI Semibold" panose="020B0702040204020203" pitchFamily="34" charset="0"/>
              </a:rPr>
              <a:t>Reserved room type	</a:t>
            </a:r>
          </a:p>
          <a:p>
            <a:r>
              <a:rPr lang="en-US" sz="1200" dirty="0">
                <a:latin typeface="Segoe UI Semibold" panose="020B0702040204020203" pitchFamily="34" charset="0"/>
                <a:cs typeface="Segoe UI Semibold" panose="020B0702040204020203" pitchFamily="34" charset="0"/>
              </a:rPr>
              <a:t>Assigned room type</a:t>
            </a:r>
          </a:p>
          <a:p>
            <a:r>
              <a:rPr lang="en-US" sz="1200" dirty="0">
                <a:latin typeface="Segoe UI Semibold" panose="020B0702040204020203" pitchFamily="34" charset="0"/>
                <a:cs typeface="Segoe UI Semibold" panose="020B0702040204020203" pitchFamily="34" charset="0"/>
              </a:rPr>
              <a:t>Booking changes</a:t>
            </a:r>
          </a:p>
          <a:p>
            <a:r>
              <a:rPr lang="en-US" sz="1200" dirty="0">
                <a:latin typeface="Segoe UI Semibold" panose="020B0702040204020203" pitchFamily="34" charset="0"/>
                <a:cs typeface="Segoe UI Semibold" panose="020B0702040204020203" pitchFamily="34" charset="0"/>
              </a:rPr>
              <a:t>Deposit type</a:t>
            </a:r>
          </a:p>
          <a:p>
            <a:r>
              <a:rPr lang="en-US" sz="1200" dirty="0">
                <a:latin typeface="Segoe UI Semibold" panose="020B0702040204020203" pitchFamily="34" charset="0"/>
                <a:cs typeface="Segoe UI Semibold" panose="020B0702040204020203" pitchFamily="34" charset="0"/>
              </a:rPr>
              <a:t>agent	</a:t>
            </a:r>
          </a:p>
          <a:p>
            <a:r>
              <a:rPr lang="en-US" sz="1200" dirty="0">
                <a:latin typeface="Segoe UI Semibold" panose="020B0702040204020203" pitchFamily="34" charset="0"/>
                <a:cs typeface="Segoe UI Semibold" panose="020B0702040204020203" pitchFamily="34" charset="0"/>
              </a:rPr>
              <a:t>company	</a:t>
            </a:r>
          </a:p>
          <a:p>
            <a:r>
              <a:rPr lang="en-US" sz="1200" dirty="0">
                <a:latin typeface="Segoe UI Semibold" panose="020B0702040204020203" pitchFamily="34" charset="0"/>
                <a:cs typeface="Segoe UI Semibold" panose="020B0702040204020203" pitchFamily="34" charset="0"/>
              </a:rPr>
              <a:t>Days in waiting list</a:t>
            </a:r>
          </a:p>
          <a:p>
            <a:r>
              <a:rPr lang="en-US" sz="1200" dirty="0">
                <a:latin typeface="Segoe UI Semibold" panose="020B0702040204020203" pitchFamily="34" charset="0"/>
                <a:cs typeface="Segoe UI Semibold" panose="020B0702040204020203" pitchFamily="34" charset="0"/>
              </a:rPr>
              <a:t>Customer type</a:t>
            </a:r>
          </a:p>
          <a:p>
            <a:r>
              <a:rPr lang="en-US" sz="1200" dirty="0">
                <a:latin typeface="Segoe UI Semibold" panose="020B0702040204020203" pitchFamily="34" charset="0"/>
                <a:cs typeface="Segoe UI Semibold" panose="020B0702040204020203" pitchFamily="34" charset="0"/>
              </a:rPr>
              <a:t>Average daily rate</a:t>
            </a:r>
          </a:p>
          <a:p>
            <a:r>
              <a:rPr lang="en-US" sz="1200" dirty="0">
                <a:latin typeface="Segoe UI Semibold" panose="020B0702040204020203" pitchFamily="34" charset="0"/>
                <a:cs typeface="Segoe UI Semibold" panose="020B0702040204020203" pitchFamily="34" charset="0"/>
              </a:rPr>
              <a:t>Required car</a:t>
            </a:r>
          </a:p>
          <a:p>
            <a:r>
              <a:rPr lang="en-US" sz="1200" dirty="0">
                <a:latin typeface="Segoe UI Semibold" panose="020B0702040204020203" pitchFamily="34" charset="0"/>
                <a:cs typeface="Segoe UI Semibold" panose="020B0702040204020203" pitchFamily="34" charset="0"/>
              </a:rPr>
              <a:t>Parking spaces</a:t>
            </a:r>
          </a:p>
          <a:p>
            <a:r>
              <a:rPr lang="en-US" sz="1200" dirty="0">
                <a:latin typeface="Segoe UI Semibold" panose="020B0702040204020203" pitchFamily="34" charset="0"/>
                <a:cs typeface="Segoe UI Semibold" panose="020B0702040204020203" pitchFamily="34" charset="0"/>
              </a:rPr>
              <a:t>Total of special requests</a:t>
            </a:r>
          </a:p>
          <a:p>
            <a:r>
              <a:rPr lang="en-US" sz="1200" dirty="0">
                <a:latin typeface="Segoe UI Semibold" panose="020B0702040204020203" pitchFamily="34" charset="0"/>
                <a:cs typeface="Segoe UI Semibold" panose="020B0702040204020203" pitchFamily="34" charset="0"/>
              </a:rPr>
              <a:t>Reservation status</a:t>
            </a:r>
          </a:p>
          <a:p>
            <a:r>
              <a:rPr lang="en-US" sz="1200" dirty="0">
                <a:latin typeface="Segoe UI Semibold" panose="020B0702040204020203" pitchFamily="34" charset="0"/>
                <a:cs typeface="Segoe UI Semibold" panose="020B0702040204020203" pitchFamily="34" charset="0"/>
              </a:rPr>
              <a:t>Reservation status date</a:t>
            </a:r>
            <a:endParaRPr lang="en-IN" sz="12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553796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Booking days ,Hotel type ,Total booking ,Total revenue ,Average Daily Rate ,Average days spent ,Market segment ,Revenue per month ,Reservation Status ,map ,Bookings cancelled ,Countries ,Hotel ty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Dashboard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Bookings vs Cancelled (Customer type)  ,Bookings vs cancelled (Market Segment) ,Market segment with least cancellations ,textbox ,Most revenue by market segment ,Most revenue by Customer types ,Customer type with least cancellations.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How cancellations differ by type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ancellation by year ,County ,Cancellations by period ,textbox ,textbox ,Total cancellations.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Period of Cancellation</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TotalTime>
  <Words>862</Words>
  <Application>Microsoft Office PowerPoint</Application>
  <PresentationFormat>Widescreen</PresentationFormat>
  <Paragraphs>204</Paragraphs>
  <Slides>16</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Arial</vt:lpstr>
      <vt:lpstr>Bahnschrift Condensed</vt:lpstr>
      <vt:lpstr>Calibri</vt:lpstr>
      <vt:lpstr>Calibri Light</vt:lpstr>
      <vt:lpstr>Inter</vt:lpstr>
      <vt:lpstr>Roboto</vt:lpstr>
      <vt:lpstr>Segoe UI</vt:lpstr>
      <vt:lpstr>Segoe UI Light</vt:lpstr>
      <vt:lpstr>Segoe UI Semibold</vt:lpstr>
      <vt:lpstr>Sitka Display</vt:lpstr>
      <vt:lpstr>Times New Roman</vt:lpstr>
      <vt:lpstr>Custom Design</vt:lpstr>
      <vt:lpstr>hotels</vt:lpstr>
      <vt:lpstr>PowerPoint Presentation</vt:lpstr>
      <vt:lpstr>Introduction                                                                     </vt:lpstr>
      <vt:lpstr>Objective</vt:lpstr>
      <vt:lpstr>Features</vt:lpstr>
      <vt:lpstr>Features</vt:lpstr>
      <vt:lpstr>Dashboard</vt:lpstr>
      <vt:lpstr>How cancellations differ by type</vt:lpstr>
      <vt:lpstr>Period of Cancellation</vt:lpstr>
      <vt:lpstr>Month-wise cancellation</vt:lpstr>
      <vt:lpstr>Lead time</vt:lpstr>
      <vt:lpstr>Meal</vt:lpstr>
      <vt:lpstr>Booking changes</vt:lpstr>
      <vt:lpstr>Insights and suggestions</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Rohan Benjamin</cp:lastModifiedBy>
  <cp:revision>5</cp:revision>
  <dcterms:created xsi:type="dcterms:W3CDTF">2016-09-04T11:54:55Z</dcterms:created>
  <dcterms:modified xsi:type="dcterms:W3CDTF">2022-10-31T16:17:54Z</dcterms:modified>
</cp:coreProperties>
</file>